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9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74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72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7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4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5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6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78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9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83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18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A89E9-D147-4FBF-B149-486CCABB94EF}" type="datetimeFigureOut">
              <a:rPr lang="en-US" smtClean="0"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5007F-C54F-40C1-8318-36CF8B2C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4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2511380"/>
            <a:ext cx="12192000" cy="4346620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endParaRPr lang="en-US" sz="3600" b="1" dirty="0" smtClean="0">
              <a:solidFill>
                <a:srgbClr val="0070C0"/>
              </a:solidFill>
            </a:endParaRPr>
          </a:p>
          <a:p>
            <a:r>
              <a:rPr lang="en-US" sz="3600" b="1" dirty="0" smtClean="0">
                <a:solidFill>
                  <a:srgbClr val="0070C0"/>
                </a:solidFill>
              </a:rPr>
              <a:t>Effects </a:t>
            </a:r>
            <a:r>
              <a:rPr lang="en-US" sz="3600" b="1" dirty="0">
                <a:solidFill>
                  <a:srgbClr val="0070C0"/>
                </a:solidFill>
              </a:rPr>
              <a:t>of Dividend Policy </a:t>
            </a:r>
            <a:r>
              <a:rPr lang="en-US" sz="3600" b="1" dirty="0" smtClean="0">
                <a:solidFill>
                  <a:srgbClr val="0070C0"/>
                </a:solidFill>
              </a:rPr>
              <a:t>on </a:t>
            </a:r>
            <a:r>
              <a:rPr lang="en-US" sz="3600" b="1" dirty="0">
                <a:solidFill>
                  <a:srgbClr val="0070C0"/>
                </a:solidFill>
              </a:rPr>
              <a:t>ExxonMobil Firm’s Financial </a:t>
            </a:r>
            <a:r>
              <a:rPr lang="en-US" sz="3600" b="1" dirty="0" smtClean="0">
                <a:solidFill>
                  <a:srgbClr val="0070C0"/>
                </a:solidFill>
              </a:rPr>
              <a:t>Profile</a:t>
            </a:r>
          </a:p>
          <a:p>
            <a:endParaRPr lang="en-US" sz="3600" b="1" dirty="0" smtClean="0">
              <a:solidFill>
                <a:srgbClr val="0070C0"/>
              </a:solidFill>
            </a:endParaRPr>
          </a:p>
          <a:p>
            <a:r>
              <a:rPr lang="en-US" sz="3600" b="1" dirty="0" smtClean="0">
                <a:solidFill>
                  <a:srgbClr val="0070C0"/>
                </a:solidFill>
              </a:rPr>
              <a:t>Students name</a:t>
            </a:r>
          </a:p>
          <a:p>
            <a:r>
              <a:rPr lang="en-US" sz="3600" b="1" dirty="0" smtClean="0">
                <a:solidFill>
                  <a:srgbClr val="0070C0"/>
                </a:solidFill>
              </a:rPr>
              <a:t>University</a:t>
            </a:r>
            <a:endParaRPr lang="en-US" sz="3600" b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pic>
        <p:nvPicPr>
          <p:cNvPr id="3074" name="Picture 2" descr="Image result for Exxon Mobi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15" r="109" b="20495"/>
          <a:stretch/>
        </p:blipFill>
        <p:spPr bwMode="auto">
          <a:xfrm>
            <a:off x="0" y="0"/>
            <a:ext cx="12192000" cy="251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60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77284"/>
            <a:ext cx="6946007" cy="5029201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l"/>
            <a:r>
              <a:rPr lang="en-US" sz="4000" b="1" dirty="0" smtClean="0">
                <a:solidFill>
                  <a:srgbClr val="0070C0"/>
                </a:solidFill>
              </a:rPr>
              <a:t>Introduction</a:t>
            </a:r>
            <a:endParaRPr lang="en-US" sz="4000" b="1" dirty="0">
              <a:solidFill>
                <a:srgbClr val="0070C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The </a:t>
            </a:r>
            <a:r>
              <a:rPr lang="en-US" dirty="0"/>
              <a:t>Exxon Mobil is one of the giant energy firms in the United States with a $330billion market capitalization. </a:t>
            </a:r>
            <a:endParaRPr lang="en-US" dirty="0" smtClean="0"/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The </a:t>
            </a:r>
            <a:r>
              <a:rPr lang="en-US" dirty="0"/>
              <a:t>Exxon Mobil firm targets at generating a revenue of about $290 billion with an annual net profit of about $20 </a:t>
            </a:r>
            <a:r>
              <a:rPr lang="en-US" dirty="0" smtClean="0"/>
              <a:t>billion. 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dirty="0" smtClean="0"/>
              <a:t>Before </a:t>
            </a:r>
            <a:r>
              <a:rPr lang="en-US" dirty="0"/>
              <a:t>the oil market downturn, Exxon Mobil firm had generated approximately 90% earnings that were aided by both gas and oil, which forms their upstream segment</a:t>
            </a:r>
          </a:p>
        </p:txBody>
      </p:sp>
      <p:pic>
        <p:nvPicPr>
          <p:cNvPr id="2052" name="Picture 4" descr="Image result for Exxon Mob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06" y="1764406"/>
            <a:ext cx="5245993" cy="502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Exxon Mobi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15" r="109" b="20495"/>
          <a:stretch/>
        </p:blipFill>
        <p:spPr bwMode="auto">
          <a:xfrm>
            <a:off x="0" y="0"/>
            <a:ext cx="12192000" cy="176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91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01544" y="1481071"/>
            <a:ext cx="7890456" cy="461063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l"/>
            <a:r>
              <a:rPr lang="en-US" b="1" dirty="0">
                <a:solidFill>
                  <a:srgbClr val="0070C0"/>
                </a:solidFill>
              </a:rPr>
              <a:t>Effects of Dividend Policy on Financial Profile</a:t>
            </a:r>
            <a:endParaRPr lang="en-US" dirty="0">
              <a:solidFill>
                <a:srgbClr val="0070C0"/>
              </a:solidFill>
            </a:endParaRPr>
          </a:p>
          <a:p>
            <a:pPr algn="l"/>
            <a:r>
              <a:rPr lang="en-US" dirty="0"/>
              <a:t>Dividend policy refers to the guideline corporates utilize in deciding the amount to be paid back to the shareholders based on the earnings present at a particular time. </a:t>
            </a:r>
            <a:endParaRPr lang="en-US" dirty="0" smtClean="0"/>
          </a:p>
          <a:p>
            <a:pPr algn="l"/>
            <a:r>
              <a:rPr lang="en-US" dirty="0" smtClean="0">
                <a:solidFill>
                  <a:srgbClr val="0070C0"/>
                </a:solidFill>
              </a:rPr>
              <a:t>Effects: 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dirty="0"/>
              <a:t>won the trust of most of the American shareholders due to availability of many projects </a:t>
            </a:r>
            <a:r>
              <a:rPr lang="en-US" dirty="0" smtClean="0"/>
              <a:t>(</a:t>
            </a:r>
            <a:r>
              <a:rPr lang="en-US" dirty="0"/>
              <a:t>Eccles, &amp; </a:t>
            </a:r>
            <a:r>
              <a:rPr lang="en-US" dirty="0" err="1"/>
              <a:t>Krzus</a:t>
            </a:r>
            <a:r>
              <a:rPr lang="en-US" dirty="0"/>
              <a:t>, 2018). </a:t>
            </a:r>
            <a:endParaRPr lang="en-US" dirty="0" smtClean="0"/>
          </a:p>
          <a:p>
            <a:pPr marL="514350" indent="-514350" algn="l">
              <a:buFont typeface="+mj-lt"/>
              <a:buAutoNum type="romanLcPeriod"/>
            </a:pPr>
            <a:r>
              <a:rPr lang="en-US" dirty="0" smtClean="0"/>
              <a:t>Helps in attracting </a:t>
            </a:r>
            <a:r>
              <a:rPr lang="en-US" dirty="0"/>
              <a:t>market </a:t>
            </a:r>
            <a:r>
              <a:rPr lang="en-US" dirty="0" smtClean="0"/>
              <a:t>traffics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dirty="0" smtClean="0"/>
              <a:t>Increase in </a:t>
            </a:r>
            <a:r>
              <a:rPr lang="en-US" dirty="0"/>
              <a:t>the investor's trust resulting in a high stock </a:t>
            </a:r>
            <a:r>
              <a:rPr lang="en-US" dirty="0" smtClean="0"/>
              <a:t>purchase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dirty="0"/>
              <a:t>has positively influenced the Exxon Mobil financial </a:t>
            </a:r>
            <a:r>
              <a:rPr lang="en-US" dirty="0" smtClean="0"/>
              <a:t>profile</a:t>
            </a:r>
          </a:p>
          <a:p>
            <a:pPr marL="514350" indent="-514350" algn="l">
              <a:buFont typeface="+mj-lt"/>
              <a:buAutoNum type="romanLcPeriod"/>
            </a:pPr>
            <a:r>
              <a:rPr lang="en-US" dirty="0"/>
              <a:t>maintain an effective firm financial profile</a:t>
            </a:r>
          </a:p>
        </p:txBody>
      </p:sp>
      <p:pic>
        <p:nvPicPr>
          <p:cNvPr id="1026" name="Picture 2" descr="Image result for Effects of Dividend Policy on Financial Prof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87510"/>
            <a:ext cx="4301543" cy="463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Exxon Mobi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15" r="109" b="20495"/>
          <a:stretch/>
        </p:blipFill>
        <p:spPr bwMode="auto">
          <a:xfrm>
            <a:off x="0" y="0"/>
            <a:ext cx="12192000" cy="151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31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179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</cp:revision>
  <dcterms:created xsi:type="dcterms:W3CDTF">2019-09-08T21:01:10Z</dcterms:created>
  <dcterms:modified xsi:type="dcterms:W3CDTF">2019-09-09T17:32:11Z</dcterms:modified>
</cp:coreProperties>
</file>